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8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57" r:id="rId12"/>
    <p:sldId id="277" r:id="rId1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F9944-9E4A-4981-9131-DAF9F517C4EF}" type="datetimeFigureOut">
              <a:rPr lang="en-US"/>
              <a:pPr>
                <a:defRPr/>
              </a:pPr>
              <a:t>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CDBB43-D731-4171-8116-B9D197BA7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BC127F-B3D4-4128-BD0C-19D5453DD8FA}" type="datetimeFigureOut">
              <a:rPr lang="en-US"/>
              <a:pPr>
                <a:defRPr/>
              </a:pPr>
              <a:t>1/6/2010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C2049A-2163-4AE4-BD1C-165214C2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8D90-5DA2-479E-8914-B399AB618C7F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D8DC-3F8C-4561-BC11-1BAF9939028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9AC7-BB61-4343-AA4D-4C9719817D26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E2CD-D68D-4005-8C2D-5F8AC4C11C5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238D-A8FE-4FB6-A36E-90CA076517DC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E9EC-4D63-4033-B3A2-587BA23A42B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8A4A-035E-4CB4-8518-2048BABFBF60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11BD-A440-43B3-8498-B859C62495A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64A7-8088-4DBB-81B0-D58E61AB3F08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5BAF-1AF7-48D9-B7D9-076640723C5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C03A-A92D-4F46-BA79-477424800E32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8DB5-16CE-4394-B122-036A77B7055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C5EF-5E06-4D95-BBD3-8159460C41AD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92B2-92AC-4258-AEAF-F1040B1DAC0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0D89-58A4-4A70-9F2F-9171F8734F29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3B3C-63DE-4E84-AB51-AB0025166571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3BD8-166A-488C-8CD0-D34DF2EFE98F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6B0C-ECC1-46BC-98C5-EB63B158B14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D162-36B2-485D-A27E-13CC68C3FC01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AC5C-921E-4441-BF9D-F2721FAA1CD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AD87-E851-4E1D-90E5-D4D12AE36CA9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A0E9-6019-46FD-8F8D-D9898847B70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F575F9-E76B-4D4C-BC07-1F828789750D}" type="datetimeFigureOut">
              <a:rPr lang="es-MX"/>
              <a:pPr>
                <a:defRPr/>
              </a:pPr>
              <a:t>06/01/2010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BC90E8-A92B-481D-BA34-3681EF24955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42975"/>
            <a:ext cx="66675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Sembrado Habitacional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7868" t="15820" r="39522" b="19726"/>
          <a:stretch>
            <a:fillRect/>
          </a:stretch>
        </p:blipFill>
        <p:spPr bwMode="auto">
          <a:xfrm rot="5400000">
            <a:off x="1993737" y="863728"/>
            <a:ext cx="3727765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81" name="12 CuadroTexto"/>
          <p:cNvSpPr txBox="1">
            <a:spLocks noChangeArrowheads="1"/>
          </p:cNvSpPr>
          <p:nvPr/>
        </p:nvSpPr>
        <p:spPr bwMode="auto">
          <a:xfrm>
            <a:off x="5643563" y="4572000"/>
            <a:ext cx="309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latin typeface="Calibri" pitchFamily="34" charset="0"/>
              </a:rPr>
              <a:t>A</a:t>
            </a:r>
          </a:p>
        </p:txBody>
      </p:sp>
      <p:sp>
        <p:nvSpPr>
          <p:cNvPr id="24582" name="13 CuadroTexto"/>
          <p:cNvSpPr txBox="1">
            <a:spLocks noChangeArrowheads="1"/>
          </p:cNvSpPr>
          <p:nvPr/>
        </p:nvSpPr>
        <p:spPr bwMode="auto">
          <a:xfrm>
            <a:off x="4786313" y="4000500"/>
            <a:ext cx="309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latin typeface="Calibri" pitchFamily="34" charset="0"/>
              </a:rPr>
              <a:t>A</a:t>
            </a:r>
          </a:p>
        </p:txBody>
      </p:sp>
      <p:sp>
        <p:nvSpPr>
          <p:cNvPr id="24583" name="14 CuadroTexto"/>
          <p:cNvSpPr txBox="1">
            <a:spLocks noChangeArrowheads="1"/>
          </p:cNvSpPr>
          <p:nvPr/>
        </p:nvSpPr>
        <p:spPr bwMode="auto">
          <a:xfrm>
            <a:off x="3929063" y="3500438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latin typeface="Calibri" pitchFamily="34" charset="0"/>
              </a:rPr>
              <a:t>A</a:t>
            </a:r>
          </a:p>
        </p:txBody>
      </p:sp>
      <p:sp>
        <p:nvSpPr>
          <p:cNvPr id="24584" name="15 CuadroTexto"/>
          <p:cNvSpPr txBox="1">
            <a:spLocks noChangeArrowheads="1"/>
          </p:cNvSpPr>
          <p:nvPr/>
        </p:nvSpPr>
        <p:spPr bwMode="auto">
          <a:xfrm>
            <a:off x="3071813" y="3071813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latin typeface="Calibri" pitchFamily="34" charset="0"/>
              </a:rPr>
              <a:t>A</a:t>
            </a:r>
          </a:p>
        </p:txBody>
      </p:sp>
      <p:sp>
        <p:nvSpPr>
          <p:cNvPr id="24585" name="16 CuadroTexto"/>
          <p:cNvSpPr txBox="1">
            <a:spLocks noChangeArrowheads="1"/>
          </p:cNvSpPr>
          <p:nvPr/>
        </p:nvSpPr>
        <p:spPr bwMode="auto">
          <a:xfrm>
            <a:off x="2143125" y="2571750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latin typeface="Calibri" pitchFamily="34" charset="0"/>
              </a:rPr>
              <a:t>A</a:t>
            </a:r>
          </a:p>
        </p:txBody>
      </p:sp>
      <p:sp>
        <p:nvSpPr>
          <p:cNvPr id="24586" name="17 CuadroTexto"/>
          <p:cNvSpPr txBox="1">
            <a:spLocks noChangeArrowheads="1"/>
          </p:cNvSpPr>
          <p:nvPr/>
        </p:nvSpPr>
        <p:spPr bwMode="auto">
          <a:xfrm>
            <a:off x="5214938" y="4305300"/>
            <a:ext cx="300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87" name="18 CuadroTexto"/>
          <p:cNvSpPr txBox="1">
            <a:spLocks noChangeArrowheads="1"/>
          </p:cNvSpPr>
          <p:nvPr/>
        </p:nvSpPr>
        <p:spPr bwMode="auto">
          <a:xfrm>
            <a:off x="4357688" y="3786188"/>
            <a:ext cx="300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88" name="19 CuadroTexto"/>
          <p:cNvSpPr txBox="1">
            <a:spLocks noChangeArrowheads="1"/>
          </p:cNvSpPr>
          <p:nvPr/>
        </p:nvSpPr>
        <p:spPr bwMode="auto">
          <a:xfrm>
            <a:off x="3500438" y="3286125"/>
            <a:ext cx="300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89" name="20 CuadroTexto"/>
          <p:cNvSpPr txBox="1">
            <a:spLocks noChangeArrowheads="1"/>
          </p:cNvSpPr>
          <p:nvPr/>
        </p:nvSpPr>
        <p:spPr bwMode="auto">
          <a:xfrm>
            <a:off x="2571750" y="2786063"/>
            <a:ext cx="300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90" name="21 CuadroTexto"/>
          <p:cNvSpPr txBox="1">
            <a:spLocks noChangeArrowheads="1"/>
          </p:cNvSpPr>
          <p:nvPr/>
        </p:nvSpPr>
        <p:spPr bwMode="auto">
          <a:xfrm>
            <a:off x="6072188" y="4929188"/>
            <a:ext cx="300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Acabados de Entrega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50" y="1885950"/>
            <a:ext cx="8229600" cy="490061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Pisos en sala, comedor, cocina y baños: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err="1" smtClean="0"/>
              <a:t>Porcelanato</a:t>
            </a:r>
            <a:r>
              <a:rPr lang="es-MX" dirty="0" smtClean="0"/>
              <a:t> Español de Primera Calidad.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Pisos en recámaras: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Piso Laminado 7 mm texturizado con bisel.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Muros en sala y recámaras principal: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Color Blanco.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Azulejo en baños (pisos y áreas húmedas):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err="1" smtClean="0"/>
              <a:t>Porcelanato</a:t>
            </a:r>
            <a:r>
              <a:rPr lang="es-MX" dirty="0" smtClean="0"/>
              <a:t> Español de Primera Calidad.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Cocina equipada con granito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Cancelería en baños: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Vidrios Templados.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Jardines: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Pasto y Arreglos de Jardín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Iluminación: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 smtClean="0"/>
              <a:t>Incluye Luminarias </a:t>
            </a:r>
            <a:r>
              <a:rPr lang="es-MX" dirty="0"/>
              <a:t>A</a:t>
            </a:r>
            <a:r>
              <a:rPr lang="es-MX" dirty="0" smtClean="0"/>
              <a:t>horradores.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 smtClean="0"/>
              <a:t>No incluye: persianas,  ni espejos.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  <p:pic>
        <p:nvPicPr>
          <p:cNvPr id="25603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Flavio Guerrero\Desktop\FINALREF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6741">
            <a:off x="5899039" y="2277564"/>
            <a:ext cx="2755073" cy="2152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Precios y fechas de entrega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30400"/>
            <a:ext cx="63373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3635375" y="2205038"/>
            <a:ext cx="388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400">
                <a:solidFill>
                  <a:srgbClr val="33CC33"/>
                </a:solidFill>
              </a:rPr>
              <a:t>$1,395,000.00</a:t>
            </a:r>
            <a:endParaRPr lang="es-ES" sz="440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Excelente Ubicación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7213" y="1814513"/>
            <a:ext cx="8229600" cy="38290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b="1" dirty="0" smtClean="0"/>
              <a:t>Horizontes</a:t>
            </a:r>
            <a:r>
              <a:rPr lang="es-MX" sz="2400" dirty="0" smtClean="0"/>
              <a:t>  </a:t>
            </a:r>
            <a:r>
              <a:rPr lang="es-MX" sz="2000" dirty="0" smtClean="0"/>
              <a:t>está situado en uno de los desarrollos residenciales más dinámicos de Querétaro, a tan solo 10 minutos del centro de Querétaro, y a solo 5 minutos del </a:t>
            </a:r>
            <a:r>
              <a:rPr lang="es-MX" sz="2000" dirty="0" err="1" smtClean="0"/>
              <a:t>Blvd.</a:t>
            </a:r>
            <a:r>
              <a:rPr lang="es-MX" sz="2000" dirty="0" smtClean="0"/>
              <a:t> Bernardo Quintana.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/>
              <a:t>Dentro de la hermosa ciudad colonial de Querétaro, declarada patrimonio de la Humanidad se encuentra El Refugio.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/>
              <a:t>Rodeado de amplias áreas verdes decoradas bellamente por el prestigiado despacho internacional de arquitectura de paisaje de Michael </a:t>
            </a:r>
            <a:r>
              <a:rPr lang="es-MX" sz="2000" dirty="0" err="1" smtClean="0"/>
              <a:t>Mckay</a:t>
            </a:r>
            <a:r>
              <a:rPr lang="es-MX" sz="2000" dirty="0" smtClean="0"/>
              <a:t> cuyos proyectos incluyen el </a:t>
            </a:r>
            <a:r>
              <a:rPr lang="es-MX" sz="2000" dirty="0" err="1" smtClean="0"/>
              <a:t>World</a:t>
            </a:r>
            <a:r>
              <a:rPr lang="es-MX" sz="2000" dirty="0" smtClean="0"/>
              <a:t> </a:t>
            </a:r>
            <a:r>
              <a:rPr lang="es-MX" sz="2000" dirty="0" err="1" smtClean="0"/>
              <a:t>Trade</a:t>
            </a:r>
            <a:r>
              <a:rPr lang="es-MX" sz="2000" dirty="0" smtClean="0"/>
              <a:t> Center </a:t>
            </a:r>
            <a:r>
              <a:rPr lang="es-MX" sz="2000" dirty="0" err="1" smtClean="0"/>
              <a:t>Dubai</a:t>
            </a:r>
            <a:r>
              <a:rPr lang="es-MX" sz="2000" dirty="0" smtClean="0"/>
              <a:t>, Disney Tokio y Francia, Royal </a:t>
            </a:r>
            <a:r>
              <a:rPr lang="es-MX" sz="2000" dirty="0" err="1" smtClean="0"/>
              <a:t>Palace</a:t>
            </a:r>
            <a:r>
              <a:rPr lang="es-MX" sz="2000" dirty="0" smtClean="0"/>
              <a:t> en </a:t>
            </a:r>
            <a:r>
              <a:rPr lang="es-MX" sz="2000" dirty="0" err="1" smtClean="0"/>
              <a:t>Saudi</a:t>
            </a:r>
            <a:r>
              <a:rPr lang="es-MX" sz="2000" dirty="0" smtClean="0"/>
              <a:t> Arabia, El Cairo, entre otros.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  <p:pic>
        <p:nvPicPr>
          <p:cNvPr id="16387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 l="43935" t="24609" r="45036" b="52930"/>
          <a:stretch>
            <a:fillRect/>
          </a:stretch>
        </p:blipFill>
        <p:spPr bwMode="auto">
          <a:xfrm>
            <a:off x="658813" y="5500688"/>
            <a:ext cx="10556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Excelente Ubicación</a:t>
            </a:r>
          </a:p>
        </p:txBody>
      </p:sp>
      <p:pic>
        <p:nvPicPr>
          <p:cNvPr id="17410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7647" t="26367" r="52573" b="13086"/>
          <a:stretch>
            <a:fillRect/>
          </a:stretch>
        </p:blipFill>
        <p:spPr bwMode="auto">
          <a:xfrm>
            <a:off x="2428860" y="1857364"/>
            <a:ext cx="385765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Urbanización pensando en tí</a:t>
            </a:r>
          </a:p>
        </p:txBody>
      </p:sp>
      <p:pic>
        <p:nvPicPr>
          <p:cNvPr id="18434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7647" t="31250" r="52573" b="9179"/>
          <a:stretch>
            <a:fillRect/>
          </a:stretch>
        </p:blipFill>
        <p:spPr bwMode="auto">
          <a:xfrm rot="388659">
            <a:off x="285720" y="3214686"/>
            <a:ext cx="2507506" cy="2832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7463" t="31445" r="52757" b="8008"/>
          <a:stretch>
            <a:fillRect/>
          </a:stretch>
        </p:blipFill>
        <p:spPr bwMode="auto">
          <a:xfrm rot="388659">
            <a:off x="3278940" y="2550327"/>
            <a:ext cx="2507506" cy="2878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17095" t="26367" r="52574" b="13086"/>
          <a:stretch>
            <a:fillRect/>
          </a:stretch>
        </p:blipFill>
        <p:spPr bwMode="auto">
          <a:xfrm rot="388659">
            <a:off x="6286512" y="1928802"/>
            <a:ext cx="2553901" cy="2878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Arquitektura con Elegancia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7213" y="1814513"/>
            <a:ext cx="8229600" cy="38290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/>
              <a:t>El diseño arquitectónico de </a:t>
            </a:r>
            <a:r>
              <a:rPr lang="es-MX" sz="2400" b="1" dirty="0" smtClean="0"/>
              <a:t>Horizontes</a:t>
            </a:r>
            <a:r>
              <a:rPr lang="es-MX" sz="2400" dirty="0" smtClean="0"/>
              <a:t>  </a:t>
            </a:r>
            <a:r>
              <a:rPr lang="es-MX" sz="2000" dirty="0" smtClean="0"/>
              <a:t>fue realizado por el despacho </a:t>
            </a:r>
            <a:r>
              <a:rPr lang="es-MX" sz="2000" dirty="0" err="1" smtClean="0"/>
              <a:t>Arquitektura</a:t>
            </a:r>
            <a:r>
              <a:rPr lang="es-MX" sz="2000" dirty="0" smtClean="0"/>
              <a:t> Colectiva; grupo de arquitectos formado por la interacción de diferentes disciplinas que engloba su profesión, tales como: arquitectura, ingenierías, diseño interior. Con casi 15 años de experiencia profesional, sus miembros han participado en proyectos nacionales e internacionales.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  <p:pic>
        <p:nvPicPr>
          <p:cNvPr id="19459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Flavio Guerrero\Documents\Archivos 2009\PROYECTO CASAS EL REFUGIO\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00570"/>
            <a:ext cx="2618813" cy="1571636"/>
          </a:xfrm>
          <a:prstGeom prst="roundRect">
            <a:avLst>
              <a:gd name="adj" fmla="val 20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Horizontes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7213" y="1814513"/>
            <a:ext cx="8229600" cy="38290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b="1" dirty="0" smtClean="0"/>
              <a:t>Horizontes</a:t>
            </a:r>
            <a:r>
              <a:rPr lang="es-MX" sz="2400" dirty="0" smtClean="0"/>
              <a:t>  </a:t>
            </a:r>
            <a:r>
              <a:rPr lang="es-MX" sz="2000" dirty="0" smtClean="0"/>
              <a:t>es un exclusivo conjunto de 20 casas distribuidas armoniosamente a lo largo de 2 </a:t>
            </a:r>
            <a:r>
              <a:rPr lang="es-MX" sz="2000" dirty="0" err="1" smtClean="0"/>
              <a:t>clústers</a:t>
            </a:r>
            <a:r>
              <a:rPr lang="es-MX" sz="2000" dirty="0" smtClean="0"/>
              <a:t> . Cada uno de los clúster disfruta de una excelente vista. Los espacios de los dos modelos que forman este conjunto fueron diseñados para cumplir con las necesidades de una familia. </a:t>
            </a:r>
            <a:r>
              <a:rPr lang="es-MX" sz="2000" dirty="0"/>
              <a:t> </a:t>
            </a:r>
            <a:r>
              <a:rPr lang="es-MX" sz="2000" dirty="0" smtClean="0"/>
              <a:t>Los modelos cuentan con dos o tres recámaras, dos baños y medio, sala comedor, cocina, áreas de lavado así como terraza y cajones de estacionamiento, amplios </a:t>
            </a:r>
            <a:r>
              <a:rPr lang="es-MX" sz="2000" dirty="0" err="1" smtClean="0"/>
              <a:t>jardínes</a:t>
            </a:r>
            <a:r>
              <a:rPr lang="es-MX" sz="2000" dirty="0" smtClean="0"/>
              <a:t> y detalles que harán su vida muy especial.</a:t>
            </a: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  <p:pic>
        <p:nvPicPr>
          <p:cNvPr id="20483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lavio Guerrero\Documents\Archivos 2009\PROYECTO CASAS EL REFUGIO\IMG_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13" y="1934073"/>
            <a:ext cx="7286625" cy="4590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s-MX" b="1" smtClean="0"/>
              <a:t>Fachadas</a:t>
            </a:r>
          </a:p>
        </p:txBody>
      </p:sp>
      <p:pic>
        <p:nvPicPr>
          <p:cNvPr id="21507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3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14313" y="71438"/>
            <a:ext cx="871537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atin typeface="+mn-lt"/>
                <a:cs typeface="+mn-cs"/>
              </a:rPr>
              <a:t>Tipología: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Terreno 160m</a:t>
            </a:r>
            <a:r>
              <a:rPr lang="es-MX" sz="2400" b="1" baseline="30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 8 m x 20m/ Construcción 164 m</a:t>
            </a:r>
            <a:r>
              <a:rPr lang="es-MX" sz="2400" b="1" baseline="30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Planos orientativos de la vivienda</a:t>
            </a: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2971800" y="65055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Calibri" pitchFamily="34" charset="0"/>
                <a:ea typeface="BlairMdITC TT-Medium"/>
                <a:cs typeface="BlairMdITC TT-Medium"/>
              </a:rPr>
              <a:t>Planta baja</a:t>
            </a:r>
          </a:p>
        </p:txBody>
      </p:sp>
      <p:sp>
        <p:nvSpPr>
          <p:cNvPr id="22533" name="TextBox 12"/>
          <p:cNvSpPr txBox="1">
            <a:spLocks noChangeArrowheads="1"/>
          </p:cNvSpPr>
          <p:nvPr/>
        </p:nvSpPr>
        <p:spPr bwMode="auto">
          <a:xfrm>
            <a:off x="6019800" y="65532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Calibri" pitchFamily="34" charset="0"/>
                <a:ea typeface="BlairMdITC TT-Medium"/>
                <a:cs typeface="BlairMdITC TT-Medium"/>
              </a:rPr>
              <a:t>Planta alta</a:t>
            </a:r>
          </a:p>
        </p:txBody>
      </p:sp>
      <p:pic>
        <p:nvPicPr>
          <p:cNvPr id="22534" name="Picture 13" descr="chica1.jpg"/>
          <p:cNvPicPr>
            <a:picLocks noChangeAspect="1"/>
          </p:cNvPicPr>
          <p:nvPr/>
        </p:nvPicPr>
        <p:blipFill>
          <a:blip r:embed="rId3">
            <a:lum bright="-10000"/>
          </a:blip>
          <a:srcRect l="15874" t="3571" r="22221" b="5952"/>
          <a:stretch>
            <a:fillRect/>
          </a:stretch>
        </p:blipFill>
        <p:spPr bwMode="auto">
          <a:xfrm>
            <a:off x="4343400" y="1524000"/>
            <a:ext cx="2581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chica2.jpg"/>
          <p:cNvPicPr>
            <a:picLocks noChangeAspect="1"/>
          </p:cNvPicPr>
          <p:nvPr/>
        </p:nvPicPr>
        <p:blipFill>
          <a:blip r:embed="rId4">
            <a:lum bright="-10000"/>
          </a:blip>
          <a:srcRect l="21111" t="4167" r="25555" b="5833"/>
          <a:stretch>
            <a:fillRect/>
          </a:stretch>
        </p:blipFill>
        <p:spPr bwMode="auto">
          <a:xfrm>
            <a:off x="1828800" y="1524000"/>
            <a:ext cx="223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6" name="20 Grupo"/>
          <p:cNvGrpSpPr>
            <a:grpSpLocks/>
          </p:cNvGrpSpPr>
          <p:nvPr/>
        </p:nvGrpSpPr>
        <p:grpSpPr bwMode="auto">
          <a:xfrm>
            <a:off x="571500" y="1714500"/>
            <a:ext cx="785813" cy="1000125"/>
            <a:chOff x="571472" y="1714488"/>
            <a:chExt cx="785818" cy="1000132"/>
          </a:xfrm>
        </p:grpSpPr>
        <p:cxnSp>
          <p:nvCxnSpPr>
            <p:cNvPr id="16" name="15 Conector recto de flecha"/>
            <p:cNvCxnSpPr/>
            <p:nvPr/>
          </p:nvCxnSpPr>
          <p:spPr>
            <a:xfrm rot="5400000" flipH="1" flipV="1">
              <a:off x="430184" y="2214555"/>
              <a:ext cx="998544" cy="158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8" name="9 CuadroTexto"/>
            <p:cNvSpPr txBox="1">
              <a:spLocks noChangeArrowheads="1"/>
            </p:cNvSpPr>
            <p:nvPr/>
          </p:nvSpPr>
          <p:spPr bwMode="auto">
            <a:xfrm>
              <a:off x="571472" y="1997981"/>
              <a:ext cx="785818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100">
                  <a:latin typeface="Calibri" pitchFamily="34" charset="0"/>
                </a:rPr>
                <a:t>3m Fondo en Jardín</a:t>
              </a: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857224" y="2714620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857224" y="1714488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 t="73973" b="17809"/>
          <a:stretch>
            <a:fillRect/>
          </a:stretch>
        </p:blipFill>
        <p:spPr bwMode="auto">
          <a:xfrm>
            <a:off x="176213" y="1187450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Flavio Guerrero\Desktop\logo-HORIZON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8"/>
            <a:ext cx="1858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14313" y="71438"/>
            <a:ext cx="871537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atin typeface="+mn-lt"/>
                <a:cs typeface="+mn-cs"/>
              </a:rPr>
              <a:t>Tipología: 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Terreno 160m</a:t>
            </a:r>
            <a:r>
              <a:rPr lang="es-MX" sz="2400" b="1" baseline="30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 8 m x 20m/ Construcción 164 m</a:t>
            </a:r>
            <a:r>
              <a:rPr lang="es-MX" sz="2400" b="1" baseline="30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Planos orientativos de la vivienda</a:t>
            </a:r>
          </a:p>
        </p:txBody>
      </p:sp>
      <p:pic>
        <p:nvPicPr>
          <p:cNvPr id="23556" name="Picture 6" descr="pbaja2.jpg"/>
          <p:cNvPicPr>
            <a:picLocks noChangeAspect="1"/>
          </p:cNvPicPr>
          <p:nvPr/>
        </p:nvPicPr>
        <p:blipFill>
          <a:blip r:embed="rId3">
            <a:lum bright="20000" contrast="10000"/>
          </a:blip>
          <a:srcRect l="21153" t="1442" r="17308"/>
          <a:stretch>
            <a:fillRect/>
          </a:stretch>
        </p:blipFill>
        <p:spPr bwMode="auto">
          <a:xfrm>
            <a:off x="1524000" y="1524000"/>
            <a:ext cx="24622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palta2.jp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rcRect l="19556" t="3999" r="18222" b="5333"/>
          <a:stretch>
            <a:fillRect/>
          </a:stretch>
        </p:blipFill>
        <p:spPr bwMode="auto">
          <a:xfrm>
            <a:off x="4191000" y="1524000"/>
            <a:ext cx="2667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3352800" y="65532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Calibri" pitchFamily="34" charset="0"/>
                <a:ea typeface="BlairMdITC TT-Medium"/>
                <a:cs typeface="BlairMdITC TT-Medium"/>
              </a:rPr>
              <a:t>Planta baja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172200" y="6600825"/>
            <a:ext cx="1524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Calibri" pitchFamily="34" charset="0"/>
                <a:ea typeface="BlairMdITC TT-Medium"/>
                <a:cs typeface="BlairMdITC TT-Medium"/>
              </a:rPr>
              <a:t>Planta alta</a:t>
            </a:r>
          </a:p>
        </p:txBody>
      </p:sp>
      <p:grpSp>
        <p:nvGrpSpPr>
          <p:cNvPr id="23560" name="9 Grupo"/>
          <p:cNvGrpSpPr>
            <a:grpSpLocks/>
          </p:cNvGrpSpPr>
          <p:nvPr/>
        </p:nvGrpSpPr>
        <p:grpSpPr bwMode="auto">
          <a:xfrm>
            <a:off x="571500" y="1714500"/>
            <a:ext cx="785813" cy="1000125"/>
            <a:chOff x="571472" y="1714488"/>
            <a:chExt cx="785818" cy="1000132"/>
          </a:xfrm>
        </p:grpSpPr>
        <p:cxnSp>
          <p:nvCxnSpPr>
            <p:cNvPr id="11" name="10 Conector recto de flecha"/>
            <p:cNvCxnSpPr/>
            <p:nvPr/>
          </p:nvCxnSpPr>
          <p:spPr>
            <a:xfrm rot="5400000" flipH="1" flipV="1">
              <a:off x="430184" y="2214555"/>
              <a:ext cx="998544" cy="158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2" name="14 CuadroTexto"/>
            <p:cNvSpPr txBox="1">
              <a:spLocks noChangeArrowheads="1"/>
            </p:cNvSpPr>
            <p:nvPr/>
          </p:nvSpPr>
          <p:spPr bwMode="auto">
            <a:xfrm>
              <a:off x="571472" y="1997981"/>
              <a:ext cx="785818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100">
                  <a:latin typeface="Calibri" pitchFamily="34" charset="0"/>
                </a:rPr>
                <a:t>4m Fondo en Jardín</a:t>
              </a: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857224" y="2714620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857224" y="1714488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365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BlairMdITC TT-Medium</vt:lpstr>
      <vt:lpstr>Tema de Office</vt:lpstr>
      <vt:lpstr>Diapositiva 1</vt:lpstr>
      <vt:lpstr>Excelente Ubicación</vt:lpstr>
      <vt:lpstr>Excelente Ubicación</vt:lpstr>
      <vt:lpstr>Urbanización pensando en tí</vt:lpstr>
      <vt:lpstr>Arquitektura con Elegancia</vt:lpstr>
      <vt:lpstr>Horizontes</vt:lpstr>
      <vt:lpstr>Fachadas</vt:lpstr>
      <vt:lpstr>Diapositiva 8</vt:lpstr>
      <vt:lpstr>Diapositiva 9</vt:lpstr>
      <vt:lpstr>Sembrado Habitacional</vt:lpstr>
      <vt:lpstr>Acabados de Entrega</vt:lpstr>
      <vt:lpstr>Precios y fechas de entrega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Flavio Guerrero</dc:creator>
  <cp:lastModifiedBy>Federico50</cp:lastModifiedBy>
  <cp:revision>67</cp:revision>
  <dcterms:created xsi:type="dcterms:W3CDTF">2009-11-10T08:06:15Z</dcterms:created>
  <dcterms:modified xsi:type="dcterms:W3CDTF">2010-01-07T00:27:03Z</dcterms:modified>
</cp:coreProperties>
</file>